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handoutMasterIdLst>
    <p:handoutMasterId r:id="rId22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74" r:id="rId12"/>
    <p:sldId id="265" r:id="rId13"/>
    <p:sldId id="266" r:id="rId14"/>
    <p:sldId id="267" r:id="rId15"/>
    <p:sldId id="271" r:id="rId16"/>
    <p:sldId id="268" r:id="rId17"/>
    <p:sldId id="269" r:id="rId18"/>
    <p:sldId id="270" r:id="rId19"/>
    <p:sldId id="272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clrMode="bw" frameSlides="1"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41"/>
    <p:restoredTop sz="50000"/>
  </p:normalViewPr>
  <p:slideViewPr>
    <p:cSldViewPr>
      <p:cViewPr varScale="1">
        <p:scale>
          <a:sx n="43" d="100"/>
          <a:sy n="43" d="100"/>
        </p:scale>
        <p:origin x="2160" y="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handoutMaster" Target="handoutMasters/handout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71C7EA-08FF-C746-A3B7-AF7A33EA5664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0DA796-C003-AA4E-BCDC-EBB4C652819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436301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51B0847-7EC0-0240-B6DA-ABFC07AF2089}" type="datetimeFigureOut">
              <a:rPr lang="en-US" smtClean="0"/>
              <a:t>10/18/17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05608D-B25E-8248-9274-696F8C3CF8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6204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Putin –</a:t>
            </a:r>
            <a:r>
              <a:rPr lang="en-US" baseline="0" dirty="0" smtClean="0"/>
              <a:t> $2 billion</a:t>
            </a:r>
          </a:p>
          <a:p>
            <a:endParaRPr lang="en-US" baseline="0" dirty="0" smtClean="0"/>
          </a:p>
          <a:p>
            <a:r>
              <a:rPr lang="en-US" baseline="0" dirty="0" smtClean="0"/>
              <a:t>Iceland, David Cameron, etc.</a:t>
            </a:r>
          </a:p>
          <a:p>
            <a:endParaRPr lang="en-US" baseline="0" dirty="0" smtClean="0"/>
          </a:p>
          <a:p>
            <a:r>
              <a:rPr lang="en-US" baseline="0" dirty="0" err="1" smtClean="0"/>
              <a:t>Unaoil</a:t>
            </a:r>
            <a:r>
              <a:rPr lang="en-US" baseline="0" dirty="0" smtClean="0"/>
              <a:t> corrupt and exploiting middle east</a:t>
            </a:r>
          </a:p>
          <a:p>
            <a:endParaRPr lang="en-US" baseline="0" dirty="0" smtClean="0"/>
          </a:p>
          <a:p>
            <a:r>
              <a:rPr lang="en-US" baseline="0" dirty="0" smtClean="0"/>
              <a:t>IMF deal </a:t>
            </a:r>
            <a:r>
              <a:rPr lang="en-US" baseline="0" smtClean="0"/>
              <a:t>with Greece - disaster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05608D-B25E-8248-9274-696F8C3CF89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74673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C34A8FA9-936F-4D91-AB13-1008E9EA3ACC}" type="datetimeFigureOut">
              <a:rPr lang="en-US" smtClean="0"/>
              <a:pPr/>
              <a:t>10/18/17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E821146D-B653-42E4-9829-8E4600CB922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Relationship Id="rId3" Type="http://schemas.openxmlformats.org/officeDocument/2006/relationships/image" Target="../media/image11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8: Employment, Labor, and wages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Unskilled Labor – Digging ditches, picking fruit, mopping floors, etc.</a:t>
            </a:r>
          </a:p>
          <a:p>
            <a:r>
              <a:rPr lang="en-US" dirty="0" smtClean="0"/>
              <a:t>Semiskilled Labor – Workers with enough mechanical abilities and skills to operate machines that require a minimum amount of training</a:t>
            </a:r>
          </a:p>
          <a:p>
            <a:pPr lvl="1"/>
            <a:r>
              <a:rPr lang="en-US" dirty="0" smtClean="0"/>
              <a:t>Ex) Floor polisher</a:t>
            </a:r>
          </a:p>
          <a:p>
            <a:r>
              <a:rPr lang="en-US" dirty="0" smtClean="0"/>
              <a:t>Skilled Labor – Workers who are able to operate complex equipment and can perform their tasks with little supervision</a:t>
            </a:r>
          </a:p>
          <a:p>
            <a:pPr lvl="1"/>
            <a:r>
              <a:rPr lang="en-US" dirty="0" smtClean="0"/>
              <a:t>Ex) Carpenter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91612" y="1676400"/>
            <a:ext cx="4052388" cy="33139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What is an injunction?</a:t>
            </a:r>
          </a:p>
          <a:p>
            <a:r>
              <a:rPr lang="en-US" dirty="0" smtClean="0"/>
              <a:t>What is unskilled, semiskilled and skilled labor?  Give an example of each.</a:t>
            </a:r>
          </a:p>
          <a:p>
            <a:r>
              <a:rPr lang="en-US" dirty="0" smtClean="0"/>
              <a:t>What is seizure in regards to the federal government?  What is a famous example of this stemming from the 1980’s?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0276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Professional Labor – Those individuals with the highest level of knowledge based education and managerial skills</a:t>
            </a:r>
          </a:p>
          <a:p>
            <a:r>
              <a:rPr lang="en-US" dirty="0" smtClean="0"/>
              <a:t>Noncompeting labor grades – Broad categories of labor that do not directly compete with one another because of experience, training, education, and other human capital investments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0"/>
            <a:ext cx="3810000" cy="3975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493" y="4267200"/>
            <a:ext cx="3876508" cy="2590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Wage Rate – A standard amount of pay given for work performed</a:t>
            </a:r>
          </a:p>
          <a:p>
            <a:r>
              <a:rPr lang="en-US" dirty="0" smtClean="0"/>
              <a:t>Traditional theory of wage determination – The supply and demand for a worker’s skills and services determine the wage or salary</a:t>
            </a:r>
          </a:p>
          <a:p>
            <a:r>
              <a:rPr lang="en-US" dirty="0" smtClean="0"/>
              <a:t>Equilibrium Wage Rate – Wage rate that leaves neither a surplus nor a shortage in the labor market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0" y="2286000"/>
            <a:ext cx="3810000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Theory of Negotiated Wages – Organized labor’s bargaining strength is a factor that helps determine wages</a:t>
            </a:r>
          </a:p>
          <a:p>
            <a:r>
              <a:rPr lang="en-US" dirty="0" smtClean="0"/>
              <a:t>Seniority – The length of time a person has been on the job</a:t>
            </a:r>
          </a:p>
          <a:p>
            <a:r>
              <a:rPr lang="en-US" dirty="0" smtClean="0"/>
              <a:t>Signaling Theory – Employers are willing to pay more for people with certificates, diplomas, degrees, and other indicators or “signals” of superior ability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887" y="2514600"/>
            <a:ext cx="3774113" cy="2743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Did you commit to a college over Spring Break?  Where?</a:t>
            </a:r>
          </a:p>
          <a:p>
            <a:r>
              <a:rPr lang="en-US" sz="2800" dirty="0" smtClean="0"/>
              <a:t>Are you up to date on your Stock Market Project?</a:t>
            </a:r>
          </a:p>
          <a:p>
            <a:r>
              <a:rPr lang="en-US" sz="2800" dirty="0" smtClean="0"/>
              <a:t>What is arbitration?</a:t>
            </a:r>
          </a:p>
          <a:p>
            <a:r>
              <a:rPr lang="en-US" sz="2800" dirty="0" smtClean="0"/>
              <a:t>What is a closed shop?</a:t>
            </a:r>
          </a:p>
          <a:p>
            <a:r>
              <a:rPr lang="en-US" sz="2800" dirty="0" smtClean="0"/>
              <a:t>What is the Right-to-Work Law?</a:t>
            </a:r>
          </a:p>
          <a:p>
            <a:r>
              <a:rPr lang="en-US" sz="2800" dirty="0" smtClean="0"/>
              <a:t>What’s the difference between a strike and a lockout?</a:t>
            </a:r>
          </a:p>
          <a:p>
            <a:r>
              <a:rPr lang="en-US" sz="2800" dirty="0" smtClean="0"/>
              <a:t>What is skilled labor?</a:t>
            </a:r>
          </a:p>
          <a:p>
            <a:r>
              <a:rPr lang="en-US" sz="2800" dirty="0" smtClean="0"/>
              <a:t>What is professional labor?</a:t>
            </a:r>
          </a:p>
          <a:p>
            <a:r>
              <a:rPr lang="en-US" sz="2800" dirty="0" smtClean="0"/>
              <a:t>CEQ: What did the largest document leak in human history simply referred to as the “Panama Papers” reveal (</a:t>
            </a:r>
            <a:r>
              <a:rPr lang="en-US" sz="2800" smtClean="0"/>
              <a:t>11.5 million documents</a:t>
            </a:r>
            <a:r>
              <a:rPr lang="en-US" sz="2800" dirty="0" smtClean="0"/>
              <a:t>)?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Labor Mobility – The ability and willingness of workers to relocate in markets where wages are higher</a:t>
            </a:r>
          </a:p>
          <a:p>
            <a:r>
              <a:rPr lang="en-US" dirty="0" smtClean="0"/>
              <a:t>Giveback – A wage, fringe benefit, or work rule given up when a labor contract is renegotiated</a:t>
            </a:r>
          </a:p>
          <a:p>
            <a:r>
              <a:rPr lang="en-US" dirty="0" smtClean="0"/>
              <a:t>Two-Tier Wage System – A system that keeps high wages for current workers, but has much lower wage for newly hired workers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24814" y="2590800"/>
            <a:ext cx="3519186" cy="25030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Glass Ceiling – An invisible barrier that obstructs their advancement up the corporate ladder</a:t>
            </a:r>
          </a:p>
          <a:p>
            <a:r>
              <a:rPr lang="en-US" dirty="0" smtClean="0"/>
              <a:t>Comparable Worth – Principle stating that people should receive equal pay for work that is different from, but just as demanding as, other types of work</a:t>
            </a:r>
          </a:p>
          <a:p>
            <a:r>
              <a:rPr lang="en-US" dirty="0" smtClean="0"/>
              <a:t>Set-Aside Contract – Guaranteed contract reserved exclusively for a targeted group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3600" y="2285999"/>
            <a:ext cx="3200400" cy="355932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Part-Time Workers – Workers who regularly work fewer than 30 hours per week</a:t>
            </a:r>
          </a:p>
          <a:p>
            <a:pPr lvl="1"/>
            <a:r>
              <a:rPr lang="en-US" dirty="0" smtClean="0"/>
              <a:t>Account for 1 out of 5 jobs in US</a:t>
            </a:r>
          </a:p>
          <a:p>
            <a:r>
              <a:rPr lang="en-US" dirty="0" smtClean="0"/>
              <a:t>Minimum Wage – The lowest wage that can be paid by law to most workers</a:t>
            </a:r>
          </a:p>
          <a:p>
            <a:pPr lvl="1"/>
            <a:r>
              <a:rPr lang="en-US" dirty="0" smtClean="0"/>
              <a:t>Set in 1939 at $.25/hour</a:t>
            </a:r>
          </a:p>
          <a:p>
            <a:r>
              <a:rPr lang="en-US" dirty="0" smtClean="0"/>
              <a:t>Current Dollars – Dollars not adjusted for inflation</a:t>
            </a:r>
          </a:p>
          <a:p>
            <a:r>
              <a:rPr lang="en-US" dirty="0" smtClean="0"/>
              <a:t>Real or Constant Dollars – Dollars that are adjusted to reflect inflation</a:t>
            </a:r>
          </a:p>
          <a:p>
            <a:r>
              <a:rPr lang="en-US" dirty="0" smtClean="0"/>
              <a:t>Base Year – A year that serves for comparison of all other years</a:t>
            </a:r>
          </a:p>
          <a:p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smtClean="0"/>
              <a:t>All Content Created by DJ Cook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05911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Macroeconomics – Branch of economics that deals with the economy as a whole</a:t>
            </a:r>
          </a:p>
          <a:p>
            <a:r>
              <a:rPr lang="en-US" dirty="0" smtClean="0"/>
              <a:t>Civilian Labor Force – Men and women 16 years old and over who are either working or actively looking for work</a:t>
            </a:r>
          </a:p>
          <a:p>
            <a:r>
              <a:rPr lang="en-US" dirty="0" smtClean="0"/>
              <a:t>Types of Unions</a:t>
            </a:r>
          </a:p>
          <a:p>
            <a:pPr lvl="1"/>
            <a:r>
              <a:rPr lang="en-US" dirty="0" smtClean="0"/>
              <a:t>Craft Union or Trade Union – An association of skilled workers who perform the same kind of work</a:t>
            </a:r>
          </a:p>
          <a:p>
            <a:pPr lvl="1"/>
            <a:r>
              <a:rPr lang="en-US" dirty="0" smtClean="0"/>
              <a:t>Industrial Union – An association of all workers in the same industry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91200" y="3505200"/>
            <a:ext cx="3352800" cy="3352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Strike – Union workers banding together to stop working until their needs are met</a:t>
            </a:r>
          </a:p>
          <a:p>
            <a:r>
              <a:rPr lang="en-US" dirty="0" smtClean="0"/>
              <a:t>Picket – A parade in front of the employer’s business carrying signs about the dispute</a:t>
            </a:r>
          </a:p>
          <a:p>
            <a:r>
              <a:rPr lang="en-US" dirty="0" smtClean="0"/>
              <a:t>Boycott – A mass refusal to buy products from targeted employers or companies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05953" y="1981200"/>
            <a:ext cx="3438047" cy="2895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Lockout – A refusal to let the employees work until management demands are met</a:t>
            </a:r>
          </a:p>
          <a:p>
            <a:r>
              <a:rPr lang="en-US" dirty="0" smtClean="0"/>
              <a:t>Company Union – A union organized, supported or run by employers – to head off efforts by others to organize workers</a:t>
            </a:r>
          </a:p>
          <a:p>
            <a:r>
              <a:rPr lang="en-US" dirty="0" smtClean="0"/>
              <a:t>Great Depression – The greatest period of economic decline and stagnation in United States History – Began with the stock market crash in 1929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44453" y="3657600"/>
            <a:ext cx="3099547" cy="2863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9436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Right-to-work Law – a state law making it illegal to force workers to join a union as a condition of employment</a:t>
            </a:r>
          </a:p>
          <a:p>
            <a:r>
              <a:rPr lang="en-US" dirty="0" smtClean="0"/>
              <a:t>AFL – American Federation of Labor</a:t>
            </a:r>
          </a:p>
          <a:p>
            <a:r>
              <a:rPr lang="en-US" dirty="0" smtClean="0"/>
              <a:t>CIO – Committee for Industrial Organization</a:t>
            </a:r>
          </a:p>
          <a:p>
            <a:r>
              <a:rPr lang="en-US" dirty="0" smtClean="0"/>
              <a:t>Independent Unions – Unions that do not belong to the AFL-CIO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9800" y="2514600"/>
            <a:ext cx="3124200" cy="3124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91440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Closed Shop – A situation in which the employer agrees to hire only union members</a:t>
            </a:r>
          </a:p>
          <a:p>
            <a:r>
              <a:rPr lang="en-US" dirty="0" smtClean="0"/>
              <a:t>Union shop – An employment situation where workers do not have to belong to the union to be hired, but must join soon after and remain a member for as long as they keep their jobs</a:t>
            </a:r>
          </a:p>
          <a:p>
            <a:r>
              <a:rPr lang="en-US" dirty="0" smtClean="0"/>
              <a:t>Modified Union Shop – Workers do not have to belong to a union to be hired and cannot be made to join one to keep their jobs</a:t>
            </a:r>
          </a:p>
          <a:p>
            <a:r>
              <a:rPr lang="en-US" dirty="0" smtClean="0"/>
              <a:t>Agency Shop – An agreement that does not require a worker to join a union as a condition to get or keep their job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/>
          </a:bodyPr>
          <a:lstStyle/>
          <a:p>
            <a:r>
              <a:rPr lang="en-US" dirty="0" smtClean="0"/>
              <a:t>Grievance Procedure – A provision for resolving issues that may come up later</a:t>
            </a:r>
          </a:p>
          <a:p>
            <a:r>
              <a:rPr lang="en-US" dirty="0" smtClean="0"/>
              <a:t>Mediation – The process of bringing in a neutral third person to help settle a dispute</a:t>
            </a:r>
          </a:p>
          <a:p>
            <a:r>
              <a:rPr lang="en-US" dirty="0" smtClean="0"/>
              <a:t>Arbitration – A process in which both sides agree to place their differences before a third party whose decision will be accepted as final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72804" y="2743200"/>
            <a:ext cx="3571196" cy="3028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Warm Up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750" y="1524000"/>
            <a:ext cx="9138249" cy="5334000"/>
          </a:xfrm>
        </p:spPr>
        <p:txBody>
          <a:bodyPr>
            <a:normAutofit/>
          </a:bodyPr>
          <a:lstStyle/>
          <a:p>
            <a:r>
              <a:rPr lang="en-US" dirty="0"/>
              <a:t>What is arbitration</a:t>
            </a:r>
            <a:r>
              <a:rPr lang="en-US" dirty="0" smtClean="0"/>
              <a:t>?</a:t>
            </a:r>
          </a:p>
          <a:p>
            <a:r>
              <a:rPr lang="en-US" dirty="0" smtClean="0"/>
              <a:t>What is a Grievance Procedure?</a:t>
            </a:r>
            <a:endParaRPr lang="en-US" dirty="0"/>
          </a:p>
          <a:p>
            <a:r>
              <a:rPr lang="en-US" dirty="0" smtClean="0"/>
              <a:t>What </a:t>
            </a:r>
            <a:r>
              <a:rPr lang="en-US" dirty="0"/>
              <a:t>is the Right-to-Work Law?</a:t>
            </a:r>
          </a:p>
          <a:p>
            <a:r>
              <a:rPr lang="en-US" dirty="0"/>
              <a:t>What’s the difference between a strike and a lockout?</a:t>
            </a:r>
          </a:p>
          <a:p>
            <a:r>
              <a:rPr lang="en-US" dirty="0" smtClean="0"/>
              <a:t>What is the civilian labor force and what statistic does it help determine?</a:t>
            </a:r>
          </a:p>
          <a:p>
            <a:r>
              <a:rPr lang="en-US" dirty="0" smtClean="0"/>
              <a:t>Is it easy or difficult to establish worker’s rights and labor unions in a country?  Explain</a:t>
            </a:r>
          </a:p>
          <a:p>
            <a:r>
              <a:rPr lang="en-US" dirty="0" smtClean="0"/>
              <a:t>CEQ: What were the Presidential Primary </a:t>
            </a:r>
            <a:r>
              <a:rPr lang="en-US" smtClean="0"/>
              <a:t>results two nights ago?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56306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Chapter 8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0" y="1600200"/>
            <a:ext cx="5410200" cy="525780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Fact-Finding – An agreement between union and management to have a neutral third party collect facts about a dispute and present nonbinding recommendations</a:t>
            </a:r>
          </a:p>
          <a:p>
            <a:r>
              <a:rPr lang="en-US" dirty="0" smtClean="0"/>
              <a:t>Injunction – A court order not to act</a:t>
            </a:r>
          </a:p>
          <a:p>
            <a:r>
              <a:rPr lang="en-US" dirty="0" smtClean="0"/>
              <a:t>Seizure – A temporary takeover of operations to allow the government to negotiate with the union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86400" y="1724367"/>
            <a:ext cx="3657600" cy="437163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bldLvl="5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2976</TotalTime>
  <Words>1087</Words>
  <Application>Microsoft Macintosh PowerPoint</Application>
  <PresentationFormat>On-screen Show (4:3)</PresentationFormat>
  <Paragraphs>97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Calibri</vt:lpstr>
      <vt:lpstr>Tw Cen MT</vt:lpstr>
      <vt:lpstr>Wingdings</vt:lpstr>
      <vt:lpstr>Wingdings 2</vt:lpstr>
      <vt:lpstr>Median</vt:lpstr>
      <vt:lpstr>Chapter 8: Employment, Labor, and wages</vt:lpstr>
      <vt:lpstr>Chapter 8</vt:lpstr>
      <vt:lpstr>Chapter 8</vt:lpstr>
      <vt:lpstr>Chapter 8</vt:lpstr>
      <vt:lpstr>Chapter 8</vt:lpstr>
      <vt:lpstr>Chapter 8</vt:lpstr>
      <vt:lpstr>Chapter 8</vt:lpstr>
      <vt:lpstr>Warm Up</vt:lpstr>
      <vt:lpstr>Chapter 8</vt:lpstr>
      <vt:lpstr>Chapter 8</vt:lpstr>
      <vt:lpstr>Warm Up</vt:lpstr>
      <vt:lpstr>Chapter 8</vt:lpstr>
      <vt:lpstr>Chapter 8</vt:lpstr>
      <vt:lpstr>Chapter 8</vt:lpstr>
      <vt:lpstr>Warm Up</vt:lpstr>
      <vt:lpstr>Chapter 8</vt:lpstr>
      <vt:lpstr>Chapter 8</vt:lpstr>
      <vt:lpstr>Chapter 8</vt:lpstr>
      <vt:lpstr>PowerPoint Presentation</vt:lpstr>
    </vt:vector>
  </TitlesOfParts>
  <Company> </Company>
  <LinksUpToDate>false</LinksUpToDate>
  <SharedDoc>false</SharedDoc>
  <HyperlinksChanged>false</HyperlinksChanged>
  <AppVersion>15.0030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10: economics of spending</dc:title>
  <dc:creator> </dc:creator>
  <cp:lastModifiedBy>Microsoft Office User</cp:lastModifiedBy>
  <cp:revision>41</cp:revision>
  <cp:lastPrinted>2010-11-01T15:26:11Z</cp:lastPrinted>
  <dcterms:created xsi:type="dcterms:W3CDTF">2010-11-05T15:11:27Z</dcterms:created>
  <dcterms:modified xsi:type="dcterms:W3CDTF">2017-10-18T18:38:29Z</dcterms:modified>
</cp:coreProperties>
</file>